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59" r:id="rId3"/>
    <p:sldId id="260" r:id="rId4"/>
    <p:sldId id="261" r:id="rId5"/>
    <p:sldId id="265"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2" d="100"/>
          <a:sy n="102" d="100"/>
        </p:scale>
        <p:origin x="-96" y="-7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79E9B-CEDA-4EE5-8214-7B88FD33FE81}" type="datetimeFigureOut">
              <a:rPr lang="en-US" smtClean="0"/>
              <a:t>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E5D229-F878-4E72-9499-A426169073BB}" type="slidenum">
              <a:rPr lang="en-US" smtClean="0"/>
              <a:t>‹#›</a:t>
            </a:fld>
            <a:endParaRPr lang="en-US"/>
          </a:p>
        </p:txBody>
      </p:sp>
    </p:spTree>
    <p:extLst>
      <p:ext uri="{BB962C8B-B14F-4D97-AF65-F5344CB8AC3E}">
        <p14:creationId xmlns:p14="http://schemas.microsoft.com/office/powerpoint/2010/main" val="47697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5D229-F878-4E72-9499-A426169073BB}" type="slidenum">
              <a:rPr lang="en-US" smtClean="0"/>
              <a:t>1</a:t>
            </a:fld>
            <a:endParaRPr lang="en-US"/>
          </a:p>
        </p:txBody>
      </p:sp>
    </p:spTree>
    <p:extLst>
      <p:ext uri="{BB962C8B-B14F-4D97-AF65-F5344CB8AC3E}">
        <p14:creationId xmlns:p14="http://schemas.microsoft.com/office/powerpoint/2010/main" val="175027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5D229-F878-4E72-9499-A426169073BB}" type="slidenum">
              <a:rPr lang="en-US" smtClean="0"/>
              <a:t>2</a:t>
            </a:fld>
            <a:endParaRPr lang="en-US"/>
          </a:p>
        </p:txBody>
      </p:sp>
    </p:spTree>
    <p:extLst>
      <p:ext uri="{BB962C8B-B14F-4D97-AF65-F5344CB8AC3E}">
        <p14:creationId xmlns:p14="http://schemas.microsoft.com/office/powerpoint/2010/main" val="304830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5D229-F878-4E72-9499-A426169073BB}" type="slidenum">
              <a:rPr lang="en-US" smtClean="0"/>
              <a:t>3</a:t>
            </a:fld>
            <a:endParaRPr lang="en-US"/>
          </a:p>
        </p:txBody>
      </p:sp>
    </p:spTree>
    <p:extLst>
      <p:ext uri="{BB962C8B-B14F-4D97-AF65-F5344CB8AC3E}">
        <p14:creationId xmlns:p14="http://schemas.microsoft.com/office/powerpoint/2010/main" val="182448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5D229-F878-4E72-9499-A426169073BB}" type="slidenum">
              <a:rPr lang="en-US" smtClean="0"/>
              <a:t>4</a:t>
            </a:fld>
            <a:endParaRPr lang="en-US"/>
          </a:p>
        </p:txBody>
      </p:sp>
    </p:spTree>
    <p:extLst>
      <p:ext uri="{BB962C8B-B14F-4D97-AF65-F5344CB8AC3E}">
        <p14:creationId xmlns:p14="http://schemas.microsoft.com/office/powerpoint/2010/main" val="375741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5D229-F878-4E72-9499-A426169073BB}" type="slidenum">
              <a:rPr lang="en-US" smtClean="0"/>
              <a:t>5</a:t>
            </a:fld>
            <a:endParaRPr lang="en-US"/>
          </a:p>
        </p:txBody>
      </p:sp>
    </p:spTree>
    <p:extLst>
      <p:ext uri="{BB962C8B-B14F-4D97-AF65-F5344CB8AC3E}">
        <p14:creationId xmlns:p14="http://schemas.microsoft.com/office/powerpoint/2010/main" val="1230925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1/7/2021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1/7/2021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02A297-DE2D-44E2-B779-AAC50816EED2}"/>
              </a:ext>
            </a:extLst>
          </p:cNvPr>
          <p:cNvSpPr>
            <a:spLocks noGrp="1"/>
          </p:cNvSpPr>
          <p:nvPr>
            <p:ph type="ctrTitle"/>
          </p:nvPr>
        </p:nvSpPr>
        <p:spPr>
          <a:xfrm>
            <a:off x="1876424" y="1122363"/>
            <a:ext cx="8791575" cy="2601498"/>
          </a:xfrm>
        </p:spPr>
        <p:txBody>
          <a:bodyPr>
            <a:noAutofit/>
          </a:bodyPr>
          <a:lstStyle/>
          <a:p>
            <a:pPr marL="0" marR="0">
              <a:lnSpc>
                <a:spcPct val="150000"/>
              </a:lnSpc>
              <a:spcBef>
                <a:spcPts val="0"/>
              </a:spcBef>
              <a:spcAft>
                <a:spcPts val="1000"/>
              </a:spcAft>
            </a:pPr>
            <a:r>
              <a:rPr lang="en-GB" sz="2800" b="1" dirty="0">
                <a:effectLst/>
                <a:latin typeface="Bookman Old Style" panose="02050604050505020204" pitchFamily="18" charset="0"/>
                <a:ea typeface="Times New Roman" panose="02020603050405020304" pitchFamily="18" charset="0"/>
                <a:cs typeface="Arial" panose="020B0604020202020204" pitchFamily="34" charset="0"/>
              </a:rPr>
              <a:t>STYLISTICS </a:t>
            </a:r>
            <a:r>
              <a:rPr lang="en-CA" sz="2800" dirty="0">
                <a:effectLst/>
                <a:latin typeface="Calibri" panose="020F0502020204030204" pitchFamily="34" charset="0"/>
                <a:ea typeface="Times New Roman" panose="02020603050405020304" pitchFamily="18" charset="0"/>
                <a:cs typeface="Arial" panose="020B0604020202020204" pitchFamily="34" charset="0"/>
              </a:rPr>
              <a:t/>
            </a:r>
            <a:br>
              <a:rPr lang="en-CA" sz="2800" dirty="0">
                <a:effectLst/>
                <a:latin typeface="Calibri" panose="020F0502020204030204" pitchFamily="34" charset="0"/>
                <a:ea typeface="Times New Roman" panose="02020603050405020304" pitchFamily="18" charset="0"/>
                <a:cs typeface="Arial" panose="020B0604020202020204" pitchFamily="34" charset="0"/>
              </a:rPr>
            </a:br>
            <a:r>
              <a:rPr lang="en-GB" sz="2800" b="1" dirty="0">
                <a:effectLst/>
                <a:latin typeface="Bookman Old Style" panose="02050604050505020204" pitchFamily="18" charset="0"/>
                <a:ea typeface="Times New Roman" panose="02020603050405020304" pitchFamily="18" charset="0"/>
                <a:cs typeface="Arial" panose="020B0604020202020204" pitchFamily="34" charset="0"/>
              </a:rPr>
              <a:t>THE AESTHETIC FUNCTION OF LANGUAGE </a:t>
            </a:r>
            <a:r>
              <a:rPr lang="en-CA" sz="2800" dirty="0">
                <a:effectLst/>
                <a:latin typeface="Calibri" panose="020F0502020204030204" pitchFamily="34" charset="0"/>
                <a:ea typeface="Times New Roman" panose="02020603050405020304" pitchFamily="18" charset="0"/>
                <a:cs typeface="Arial" panose="020B0604020202020204" pitchFamily="34" charset="0"/>
              </a:rPr>
              <a:t/>
            </a:r>
            <a:br>
              <a:rPr lang="en-CA" sz="2800" dirty="0">
                <a:effectLst/>
                <a:latin typeface="Calibri" panose="020F0502020204030204" pitchFamily="34" charset="0"/>
                <a:ea typeface="Times New Roman" panose="02020603050405020304" pitchFamily="18" charset="0"/>
                <a:cs typeface="Arial" panose="020B0604020202020204" pitchFamily="34" charset="0"/>
              </a:rPr>
            </a:br>
            <a:r>
              <a:rPr lang="en-GB" sz="2800" b="1" dirty="0">
                <a:effectLst/>
                <a:latin typeface="Calibri" panose="020F0502020204030204" pitchFamily="34" charset="0"/>
                <a:ea typeface="Times New Roman" panose="02020603050405020304" pitchFamily="18" charset="0"/>
                <a:cs typeface="Arial" panose="020B0604020202020204" pitchFamily="34" charset="0"/>
              </a:rPr>
              <a:t> By: </a:t>
            </a:r>
            <a:r>
              <a:rPr lang="en-GB" sz="2800" b="1" dirty="0" err="1">
                <a:effectLst/>
                <a:latin typeface="Calibri" panose="020F0502020204030204" pitchFamily="34" charset="0"/>
                <a:ea typeface="Times New Roman" panose="02020603050405020304" pitchFamily="18" charset="0"/>
                <a:cs typeface="Arial" panose="020B0604020202020204" pitchFamily="34" charset="0"/>
              </a:rPr>
              <a:t>Dr.</a:t>
            </a:r>
            <a:r>
              <a:rPr lang="en-CA" sz="2800" dirty="0">
                <a:effectLst/>
                <a:latin typeface="Calibri" panose="020F0502020204030204" pitchFamily="34" charset="0"/>
                <a:ea typeface="Times New Roman" panose="02020603050405020304" pitchFamily="18" charset="0"/>
                <a:cs typeface="Arial" panose="020B0604020202020204" pitchFamily="34" charset="0"/>
              </a:rPr>
              <a:t/>
            </a:r>
            <a:br>
              <a:rPr lang="en-CA" sz="2800" dirty="0">
                <a:effectLst/>
                <a:latin typeface="Calibri" panose="020F0502020204030204" pitchFamily="34" charset="0"/>
                <a:ea typeface="Times New Roman" panose="02020603050405020304" pitchFamily="18" charset="0"/>
                <a:cs typeface="Arial" panose="020B0604020202020204" pitchFamily="34" charset="0"/>
              </a:rPr>
            </a:br>
            <a:endParaRPr lang="en-CA" sz="2800" dirty="0"/>
          </a:p>
        </p:txBody>
      </p:sp>
      <p:sp>
        <p:nvSpPr>
          <p:cNvPr id="4" name="Rectangle 1">
            <a:extLst>
              <a:ext uri="{FF2B5EF4-FFF2-40B4-BE49-F238E27FC236}">
                <a16:creationId xmlns:a16="http://schemas.microsoft.com/office/drawing/2014/main" xmlns="" id="{2509ED28-A628-4563-B966-328CCD97FE0D}"/>
              </a:ext>
            </a:extLst>
          </p:cNvPr>
          <p:cNvSpPr>
            <a:spLocks noGrp="1" noChangeArrowheads="1"/>
          </p:cNvSpPr>
          <p:nvPr>
            <p:ph type="subTitle" idx="1"/>
          </p:nvPr>
        </p:nvSpPr>
        <p:spPr bwMode="auto">
          <a:xfrm>
            <a:off x="3745984" y="2999483"/>
            <a:ext cx="537050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Amel</a:t>
            </a:r>
            <a:r>
              <a:rPr kumimoji="0" lang="en-GB" altLang="en-US" sz="2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Omar</a:t>
            </a:r>
            <a:endParaRPr kumimoji="0" lang="en-CA" altLang="en-US" sz="2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Associate Professor in Linguistics </a:t>
            </a:r>
            <a:endParaRPr kumimoji="0" lang="en-CA" altLang="en-US" sz="2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Faculty of Arts – </a:t>
            </a:r>
            <a:r>
              <a:rPr kumimoji="0" lang="en-GB" altLang="en-US" sz="28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Banha</a:t>
            </a:r>
            <a:r>
              <a:rPr kumimoji="0" lang="en-GB" altLang="en-US" sz="2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University  </a:t>
            </a:r>
            <a:endParaRPr kumimoji="0" lang="en-CA" altLang="en-US" sz="2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2020- 2021</a:t>
            </a:r>
            <a:endParaRPr kumimoji="0" lang="en-GB" altLang="en-US" sz="2800" b="0" i="0" u="none" strike="noStrike" cap="none" normalizeH="0" baseline="0" dirty="0">
              <a:ln>
                <a:noFill/>
              </a:ln>
              <a:solidFill>
                <a:schemeClr val="tx1"/>
              </a:solidFill>
              <a:effectLst/>
              <a:latin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xmlns="" id="{EA2678DB-A484-4380-9983-B542EE9BED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32964256"/>
      </p:ext>
    </p:extLst>
  </p:cSld>
  <p:clrMapOvr>
    <a:masterClrMapping/>
  </p:clrMapOvr>
  <mc:AlternateContent xmlns:mc="http://schemas.openxmlformats.org/markup-compatibility/2006" xmlns:p14="http://schemas.microsoft.com/office/powerpoint/2010/main">
    <mc:Choice Requires="p14">
      <p:transition spd="slow" p14:dur="2000" advTm="31853"/>
    </mc:Choice>
    <mc:Fallback xmlns="">
      <p:transition spd="slow" advTm="31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CBFE8-00A1-41C4-AB1D-9DDDB4465C76}"/>
              </a:ext>
            </a:extLst>
          </p:cNvPr>
          <p:cNvSpPr>
            <a:spLocks noGrp="1"/>
          </p:cNvSpPr>
          <p:nvPr>
            <p:ph type="title"/>
          </p:nvPr>
        </p:nvSpPr>
        <p:spPr>
          <a:xfrm>
            <a:off x="1141413" y="618518"/>
            <a:ext cx="9905998" cy="1117517"/>
          </a:xfrm>
        </p:spPr>
        <p:txBody>
          <a:bodyPr>
            <a:normAutofit/>
          </a:bodyPr>
          <a:lstStyle/>
          <a:p>
            <a:pPr algn="ctr"/>
            <a:r>
              <a:rPr lang="en-US" sz="2800" b="1" i="1" dirty="0">
                <a:effectLst/>
                <a:latin typeface="Times New Roman" panose="02020603050405020304" pitchFamily="18" charset="0"/>
                <a:ea typeface="Times New Roman" panose="02020603050405020304" pitchFamily="18" charset="0"/>
              </a:rPr>
              <a:t>pedagogical stylistics</a:t>
            </a:r>
            <a:r>
              <a:rPr lang="en-US" sz="2800" dirty="0">
                <a:effectLst/>
                <a:latin typeface="Times New Roman" panose="02020603050405020304" pitchFamily="18" charset="0"/>
                <a:ea typeface="Times New Roman" panose="02020603050405020304" pitchFamily="18" charset="0"/>
              </a:rPr>
              <a:t>. </a:t>
            </a:r>
            <a:endParaRPr lang="en-CA" sz="2800" dirty="0"/>
          </a:p>
        </p:txBody>
      </p:sp>
      <p:sp>
        <p:nvSpPr>
          <p:cNvPr id="3" name="Content Placeholder 2">
            <a:extLst>
              <a:ext uri="{FF2B5EF4-FFF2-40B4-BE49-F238E27FC236}">
                <a16:creationId xmlns:a16="http://schemas.microsoft.com/office/drawing/2014/main" xmlns="" id="{D68EDC7C-E85C-47D8-B15D-7C44C3631294}"/>
              </a:ext>
            </a:extLst>
          </p:cNvPr>
          <p:cNvSpPr>
            <a:spLocks noGrp="1"/>
          </p:cNvSpPr>
          <p:nvPr>
            <p:ph idx="1"/>
          </p:nvPr>
        </p:nvSpPr>
        <p:spPr>
          <a:xfrm>
            <a:off x="1141412" y="1550504"/>
            <a:ext cx="9905999" cy="4240697"/>
          </a:xfrm>
        </p:spPr>
        <p:txBody>
          <a:bodyPr>
            <a:normAutofit/>
          </a:bodyPr>
          <a:lstStyle/>
          <a:p>
            <a:endParaRPr lang="en-US" sz="2800" dirty="0">
              <a:effectLst/>
              <a:latin typeface="Times New Roman" panose="02020603050405020304" pitchFamily="18" charset="0"/>
              <a:ea typeface="Times New Roman" panose="02020603050405020304" pitchFamily="18" charset="0"/>
            </a:endParaRPr>
          </a:p>
          <a:p>
            <a:endParaRPr lang="en-US" sz="2800" dirty="0">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Because of its eclecticism, stylistics has come to be used as a teaching tool in language and literature studies for both native and foreign speakers of English : What can be termed as </a:t>
            </a:r>
            <a:r>
              <a:rPr lang="en-US" sz="2800" b="1" i="1" dirty="0">
                <a:solidFill>
                  <a:schemeClr val="bg1"/>
                </a:solidFill>
                <a:effectLst/>
                <a:latin typeface="Times New Roman" panose="02020603050405020304" pitchFamily="18" charset="0"/>
                <a:ea typeface="Times New Roman" panose="02020603050405020304" pitchFamily="18" charset="0"/>
              </a:rPr>
              <a:t>pedagogical stylistics</a:t>
            </a:r>
            <a:r>
              <a:rPr lang="en-US" sz="2800" dirty="0">
                <a:solidFill>
                  <a:schemeClr val="bg1"/>
                </a:solidFill>
                <a:effectLst/>
                <a:latin typeface="Times New Roman" panose="02020603050405020304" pitchFamily="18" charset="0"/>
                <a:ea typeface="Times New Roman" panose="02020603050405020304" pitchFamily="18" charset="0"/>
              </a:rPr>
              <a:t>.     </a:t>
            </a:r>
            <a:endParaRPr lang="en-CA" sz="2800" dirty="0">
              <a:solidFill>
                <a:schemeClr val="bg1"/>
              </a:solidFill>
              <a:effectLst/>
              <a:latin typeface="Times New Roman" panose="02020603050405020304" pitchFamily="18" charset="0"/>
              <a:ea typeface="Times New Roman" panose="02020603050405020304" pitchFamily="18" charset="0"/>
            </a:endParaRPr>
          </a:p>
          <a:p>
            <a:endParaRPr lang="en-CA" sz="2800" dirty="0"/>
          </a:p>
        </p:txBody>
      </p:sp>
      <p:pic>
        <p:nvPicPr>
          <p:cNvPr id="4" name="Audio 3">
            <a:hlinkClick r:id="" action="ppaction://media"/>
            <a:extLst>
              <a:ext uri="{FF2B5EF4-FFF2-40B4-BE49-F238E27FC236}">
                <a16:creationId xmlns:a16="http://schemas.microsoft.com/office/drawing/2014/main" xmlns="" id="{E9E95BD8-616D-4DD4-B2F2-DF48C2599A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24861276"/>
      </p:ext>
    </p:extLst>
  </p:cSld>
  <p:clrMapOvr>
    <a:masterClrMapping/>
  </p:clrMapOvr>
  <mc:AlternateContent xmlns:mc="http://schemas.openxmlformats.org/markup-compatibility/2006" xmlns:p14="http://schemas.microsoft.com/office/powerpoint/2010/main">
    <mc:Choice Requires="p14">
      <p:transition spd="slow" p14:dur="2000" advTm="53787"/>
    </mc:Choice>
    <mc:Fallback xmlns="">
      <p:transition spd="slow" advTm="537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A1E98-0575-40D2-8439-004CDD58D7DE}"/>
              </a:ext>
            </a:extLst>
          </p:cNvPr>
          <p:cNvSpPr>
            <a:spLocks noGrp="1"/>
          </p:cNvSpPr>
          <p:nvPr>
            <p:ph type="title"/>
          </p:nvPr>
        </p:nvSpPr>
        <p:spPr>
          <a:xfrm>
            <a:off x="1021279" y="0"/>
            <a:ext cx="10146263" cy="1478570"/>
          </a:xfrm>
        </p:spPr>
        <p:txBody>
          <a:bodyPr>
            <a:normAutofit/>
          </a:bodyPr>
          <a:lstStyle/>
          <a:p>
            <a:pPr algn="ctr"/>
            <a:r>
              <a:rPr lang="en-US" sz="2800" b="1" i="1" dirty="0">
                <a:effectLst/>
                <a:latin typeface="Times New Roman" panose="02020603050405020304" pitchFamily="18" charset="0"/>
                <a:ea typeface="Times New Roman" panose="02020603050405020304" pitchFamily="18" charset="0"/>
              </a:rPr>
              <a:t>expressive stylistics </a:t>
            </a:r>
            <a:endParaRPr lang="en-CA" sz="2800" dirty="0"/>
          </a:p>
        </p:txBody>
      </p:sp>
      <p:sp>
        <p:nvSpPr>
          <p:cNvPr id="3" name="Content Placeholder 2">
            <a:extLst>
              <a:ext uri="{FF2B5EF4-FFF2-40B4-BE49-F238E27FC236}">
                <a16:creationId xmlns:a16="http://schemas.microsoft.com/office/drawing/2014/main" xmlns="" id="{EB9EE172-9D17-4A2D-8890-3391A37D5AA6}"/>
              </a:ext>
            </a:extLst>
          </p:cNvPr>
          <p:cNvSpPr>
            <a:spLocks noGrp="1"/>
          </p:cNvSpPr>
          <p:nvPr>
            <p:ph idx="1"/>
          </p:nvPr>
        </p:nvSpPr>
        <p:spPr>
          <a:xfrm>
            <a:off x="1141412" y="1258957"/>
            <a:ext cx="9905999" cy="4532244"/>
          </a:xfrm>
        </p:spPr>
        <p:txBody>
          <a:bodyPr>
            <a:normAutofit/>
          </a:bodyPr>
          <a:lstStyle/>
          <a:p>
            <a:r>
              <a:rPr lang="en-US" sz="2800" dirty="0" err="1">
                <a:effectLst/>
                <a:latin typeface="Times New Roman" panose="02020603050405020304" pitchFamily="18" charset="0"/>
                <a:ea typeface="Times New Roman" panose="02020603050405020304" pitchFamily="18" charset="0"/>
              </a:rPr>
              <a:t>Plett</a:t>
            </a:r>
            <a:r>
              <a:rPr lang="en-US" sz="2800" dirty="0">
                <a:effectLst/>
                <a:latin typeface="Times New Roman" panose="02020603050405020304" pitchFamily="18" charset="0"/>
                <a:ea typeface="Times New Roman" panose="02020603050405020304" pitchFamily="18" charset="0"/>
              </a:rPr>
              <a:t> (1977) uses the term </a:t>
            </a:r>
            <a:r>
              <a:rPr lang="en-US" sz="2800" b="1" i="1" dirty="0">
                <a:solidFill>
                  <a:schemeClr val="bg1"/>
                </a:solidFill>
                <a:effectLst/>
                <a:latin typeface="Times New Roman" panose="02020603050405020304" pitchFamily="18" charset="0"/>
                <a:ea typeface="Times New Roman" panose="02020603050405020304" pitchFamily="18" charset="0"/>
              </a:rPr>
              <a:t>expressive stylistics </a:t>
            </a:r>
            <a:r>
              <a:rPr lang="en-US" sz="2800" dirty="0">
                <a:effectLst/>
                <a:latin typeface="Times New Roman" panose="02020603050405020304" pitchFamily="18" charset="0"/>
                <a:ea typeface="Times New Roman" panose="02020603050405020304" pitchFamily="18" charset="0"/>
              </a:rPr>
              <a:t>as a general category of stylistic approaches which are speaker or writer centered, and which imply an old – fashioned view of style itself as revealing the personality or soul of the writer. It is associated with the work of Croce (1922), </a:t>
            </a:r>
            <a:r>
              <a:rPr lang="en-US" sz="2800" dirty="0" err="1">
                <a:effectLst/>
                <a:latin typeface="Times New Roman" panose="02020603050405020304" pitchFamily="18" charset="0"/>
                <a:ea typeface="Times New Roman" panose="02020603050405020304" pitchFamily="18" charset="0"/>
              </a:rPr>
              <a:t>Vossler</a:t>
            </a:r>
            <a:r>
              <a:rPr lang="en-US" sz="2800" dirty="0">
                <a:effectLst/>
                <a:latin typeface="Times New Roman" panose="02020603050405020304" pitchFamily="18" charset="0"/>
                <a:ea typeface="Times New Roman" panose="02020603050405020304" pitchFamily="18" charset="0"/>
              </a:rPr>
              <a:t> (1932) and Spitzer (1984). Expressive stylistics may be seen to survive in notions of style as idiolect: in the idea that Dickens has a style that is different from </a:t>
            </a:r>
            <a:r>
              <a:rPr lang="en-US" sz="2800" dirty="0" err="1">
                <a:effectLst/>
                <a:latin typeface="Times New Roman" panose="02020603050405020304" pitchFamily="18" charset="0"/>
                <a:ea typeface="Times New Roman" panose="02020603050405020304" pitchFamily="18" charset="0"/>
              </a:rPr>
              <a:t>Trollopes</a:t>
            </a:r>
            <a:r>
              <a:rPr lang="en-US" sz="2800" dirty="0">
                <a:effectLst/>
                <a:latin typeface="Times New Roman" panose="02020603050405020304" pitchFamily="18" charset="0"/>
                <a:ea typeface="Times New Roman" panose="02020603050405020304" pitchFamily="18" charset="0"/>
              </a:rPr>
              <a:t>.</a:t>
            </a:r>
            <a:r>
              <a:rPr lang="en-US" sz="2800" b="1" i="1" dirty="0">
                <a:effectLst/>
                <a:latin typeface="Times New Roman" panose="02020603050405020304" pitchFamily="18" charset="0"/>
                <a:ea typeface="Times New Roman" panose="02020603050405020304" pitchFamily="18" charset="0"/>
              </a:rPr>
              <a:t> </a:t>
            </a:r>
            <a:endParaRPr lang="en-CA" sz="2800" dirty="0"/>
          </a:p>
        </p:txBody>
      </p:sp>
      <p:pic>
        <p:nvPicPr>
          <p:cNvPr id="4" name="Audio 3">
            <a:hlinkClick r:id="" action="ppaction://media"/>
            <a:extLst>
              <a:ext uri="{FF2B5EF4-FFF2-40B4-BE49-F238E27FC236}">
                <a16:creationId xmlns:a16="http://schemas.microsoft.com/office/drawing/2014/main" xmlns="" id="{EE72704D-D69D-4F2D-8860-C9EF64A1A3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93192916"/>
      </p:ext>
    </p:extLst>
  </p:cSld>
  <p:clrMapOvr>
    <a:masterClrMapping/>
  </p:clrMapOvr>
  <mc:AlternateContent xmlns:mc="http://schemas.openxmlformats.org/markup-compatibility/2006" xmlns:p14="http://schemas.microsoft.com/office/powerpoint/2010/main">
    <mc:Choice Requires="p14">
      <p:transition spd="slow" p14:dur="2000" advTm="50722"/>
    </mc:Choice>
    <mc:Fallback xmlns="">
      <p:transition spd="slow" advTm="50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93210A-A9BD-4805-95E8-976560DC7DF7}"/>
              </a:ext>
            </a:extLst>
          </p:cNvPr>
          <p:cNvSpPr>
            <a:spLocks noGrp="1"/>
          </p:cNvSpPr>
          <p:nvPr>
            <p:ph type="title"/>
          </p:nvPr>
        </p:nvSpPr>
        <p:spPr>
          <a:xfrm>
            <a:off x="1141413" y="618518"/>
            <a:ext cx="9905998" cy="892230"/>
          </a:xfrm>
        </p:spPr>
        <p:txBody>
          <a:bodyPr>
            <a:normAutofit/>
          </a:bodyPr>
          <a:lstStyle/>
          <a:p>
            <a:pPr algn="ctr"/>
            <a:r>
              <a:rPr lang="en-US" sz="2800" b="1" i="1" dirty="0">
                <a:effectLst/>
                <a:latin typeface="Times New Roman" panose="02020603050405020304" pitchFamily="18" charset="0"/>
                <a:ea typeface="Times New Roman" panose="02020603050405020304" pitchFamily="18" charset="0"/>
              </a:rPr>
              <a:t>Radical Stylistics</a:t>
            </a:r>
            <a:r>
              <a:rPr lang="en-US" sz="2800" dirty="0">
                <a:effectLst/>
                <a:latin typeface="Times New Roman" panose="02020603050405020304" pitchFamily="18" charset="0"/>
                <a:ea typeface="Times New Roman" panose="02020603050405020304" pitchFamily="18" charset="0"/>
              </a:rPr>
              <a:t> </a:t>
            </a:r>
            <a:endParaRPr lang="en-CA" sz="2800" dirty="0"/>
          </a:p>
        </p:txBody>
      </p:sp>
      <p:sp>
        <p:nvSpPr>
          <p:cNvPr id="7" name="Rectangle 4">
            <a:extLst>
              <a:ext uri="{FF2B5EF4-FFF2-40B4-BE49-F238E27FC236}">
                <a16:creationId xmlns:a16="http://schemas.microsoft.com/office/drawing/2014/main" xmlns="" id="{007D91E5-B431-4FC3-A204-CE676B4D0D7C}"/>
              </a:ext>
            </a:extLst>
          </p:cNvPr>
          <p:cNvSpPr>
            <a:spLocks noGrp="1" noChangeArrowheads="1"/>
          </p:cNvSpPr>
          <p:nvPr>
            <p:ph idx="1"/>
          </p:nvPr>
        </p:nvSpPr>
        <p:spPr bwMode="auto">
          <a:xfrm>
            <a:off x="1141413" y="2029171"/>
            <a:ext cx="9906000" cy="32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Radical Stylistics</a:t>
            </a:r>
            <a:r>
              <a:rPr kumimoji="0" lang="en-US" altLang="en-US" sz="2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introduced by Burton (1982) to describe a kind of stylistics that is not simply concerned with stylistic effects, but with analyzing the different ways in which reality and ideology are constructed by language. It resembles Fowler's critical linguistics.</a:t>
            </a:r>
            <a:r>
              <a:rPr kumimoji="0" lang="en-CA" altLang="en-US" sz="2800" b="0" i="0" u="none" strike="noStrike" cap="none" normalizeH="0" baseline="0" dirty="0">
                <a:ln>
                  <a:noFill/>
                </a:ln>
                <a:solidFill>
                  <a:schemeClr val="tx1"/>
                </a:solidFill>
                <a:effectLst/>
                <a:latin typeface="Arial" panose="020B0604020202020204" pitchFamily="34" charset="0"/>
              </a:rPr>
              <a:t> Study details in your course book.</a:t>
            </a:r>
          </a:p>
        </p:txBody>
      </p:sp>
      <p:pic>
        <p:nvPicPr>
          <p:cNvPr id="3" name="Audio 2">
            <a:hlinkClick r:id="" action="ppaction://media"/>
            <a:extLst>
              <a:ext uri="{FF2B5EF4-FFF2-40B4-BE49-F238E27FC236}">
                <a16:creationId xmlns:a16="http://schemas.microsoft.com/office/drawing/2014/main" xmlns="" id="{883D5224-8539-4D47-A189-8B7062158A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34021174"/>
      </p:ext>
    </p:extLst>
  </p:cSld>
  <p:clrMapOvr>
    <a:masterClrMapping/>
  </p:clrMapOvr>
  <mc:AlternateContent xmlns:mc="http://schemas.openxmlformats.org/markup-compatibility/2006" xmlns:p14="http://schemas.microsoft.com/office/powerpoint/2010/main">
    <mc:Choice Requires="p14">
      <p:transition spd="slow" p14:dur="2000" advTm="27804"/>
    </mc:Choice>
    <mc:Fallback xmlns="">
      <p:transition spd="slow" advTm="27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6D26B0-4FEC-4BB0-B36E-D2B1869F9A01}"/>
              </a:ext>
            </a:extLst>
          </p:cNvPr>
          <p:cNvSpPr>
            <a:spLocks noGrp="1"/>
          </p:cNvSpPr>
          <p:nvPr>
            <p:ph type="title"/>
          </p:nvPr>
        </p:nvSpPr>
        <p:spPr>
          <a:xfrm>
            <a:off x="1709530" y="1600200"/>
            <a:ext cx="10742611" cy="1828800"/>
          </a:xfrm>
        </p:spPr>
        <p:txBody>
          <a:bodyPr>
            <a:normAutofit/>
          </a:bodyPr>
          <a:lstStyle/>
          <a:p>
            <a:r>
              <a:rPr lang="en-US" sz="3200" dirty="0">
                <a:solidFill>
                  <a:schemeClr val="bg1"/>
                </a:solidFill>
              </a:rPr>
              <a:t>Thank you and good luck.</a:t>
            </a:r>
            <a:br>
              <a:rPr lang="en-US" sz="3200" dirty="0">
                <a:solidFill>
                  <a:schemeClr val="bg1"/>
                </a:solidFill>
              </a:rPr>
            </a:br>
            <a:r>
              <a:rPr lang="en-US" sz="3200" dirty="0">
                <a:solidFill>
                  <a:schemeClr val="bg1"/>
                </a:solidFill>
              </a:rPr>
              <a:t>Dr. </a:t>
            </a:r>
            <a:r>
              <a:rPr lang="en-US" sz="3200" dirty="0" err="1">
                <a:solidFill>
                  <a:schemeClr val="bg1"/>
                </a:solidFill>
              </a:rPr>
              <a:t>Amel</a:t>
            </a:r>
            <a:r>
              <a:rPr lang="en-US" sz="3200" dirty="0">
                <a:solidFill>
                  <a:schemeClr val="bg1"/>
                </a:solidFill>
              </a:rPr>
              <a:t> Omar</a:t>
            </a:r>
            <a:endParaRPr lang="en-CA" sz="3200" dirty="0">
              <a:solidFill>
                <a:schemeClr val="bg1"/>
              </a:solidFill>
            </a:endParaRPr>
          </a:p>
        </p:txBody>
      </p:sp>
      <p:pic>
        <p:nvPicPr>
          <p:cNvPr id="3" name="Audio 2">
            <a:hlinkClick r:id="" action="ppaction://media"/>
            <a:extLst>
              <a:ext uri="{FF2B5EF4-FFF2-40B4-BE49-F238E27FC236}">
                <a16:creationId xmlns:a16="http://schemas.microsoft.com/office/drawing/2014/main" xmlns="" id="{77BE8ABF-5801-44F6-BFE2-E46D54082E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02715323"/>
      </p:ext>
    </p:extLst>
  </p:cSld>
  <p:clrMapOvr>
    <a:masterClrMapping/>
  </p:clrMapOvr>
  <mc:AlternateContent xmlns:mc="http://schemas.openxmlformats.org/markup-compatibility/2006" xmlns:p14="http://schemas.microsoft.com/office/powerpoint/2010/main">
    <mc:Choice Requires="p14">
      <p:transition spd="slow" p14:dur="2000" advTm="9879"/>
    </mc:Choice>
    <mc:Fallback xmlns="">
      <p:transition spd="slow" advTm="9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62</TotalTime>
  <Words>214</Words>
  <Application>Microsoft Office PowerPoint</Application>
  <PresentationFormat>Custom</PresentationFormat>
  <Paragraphs>19</Paragraphs>
  <Slides>5</Slides>
  <Notes>5</Notes>
  <HiddenSlides>0</HiddenSlides>
  <MMClips>5</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Circuit</vt:lpstr>
      <vt:lpstr>STYLISTICS  THE AESTHETIC FUNCTION OF LANGUAGE   By: Dr. </vt:lpstr>
      <vt:lpstr>pedagogical stylistics. </vt:lpstr>
      <vt:lpstr>expressive stylistics </vt:lpstr>
      <vt:lpstr>Radical Stylistics </vt:lpstr>
      <vt:lpstr>Thank you and good luck. Dr. Amel Omar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STYLISTICS  THE AESTHETIC FUNCTION OF LANGUAGE   By: Dr. </dc:title>
  <dc:creator>New</dc:creator>
  <cp:lastModifiedBy>محسن عابد</cp:lastModifiedBy>
  <cp:revision>15</cp:revision>
  <dcterms:created xsi:type="dcterms:W3CDTF">2020-11-16T04:55:06Z</dcterms:created>
  <dcterms:modified xsi:type="dcterms:W3CDTF">2021-01-07T21:09:58Z</dcterms:modified>
</cp:coreProperties>
</file>